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7772400" cy="10058400"/>
  <p:notesSz cx="6858000" cy="9144000"/>
  <p:embeddedFontLst>
    <p:embeddedFont>
      <p:font typeface="Comfortaa" pitchFamily="2" charset="0"/>
      <p:regular r:id="rId7"/>
      <p:bold r:id="rId8"/>
    </p:embeddedFont>
    <p:embeddedFont>
      <p:font typeface="Impact" panose="020B0806030902050204" pitchFamily="34" charset="0"/>
      <p:regular r:id="rId9"/>
    </p:embeddedFont>
    <p:embeddedFont>
      <p:font typeface="Oswald" pitchFamily="2" charset="77"/>
      <p:regular r:id="rId10"/>
      <p:bold r:id="rId11"/>
    </p:embeddedFont>
    <p:embeddedFont>
      <p:font typeface="Roboto Mono" pitchFamily="49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>
      <p:cViewPr varScale="1">
        <p:scale>
          <a:sx n="72" d="100"/>
          <a:sy n="72" d="100"/>
        </p:scale>
        <p:origin x="3104" y="2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725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508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goodbuddies-inc.blogspot.com/2012/03/cupboard-person-of-week.html" TargetMode="Externa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goodbuddies-inc.blogspot.com/2012/03/cupboard-person-of-week.html" TargetMode="Externa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November 1-5, 2021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1827903548"/>
              </p:ext>
            </p:extLst>
          </p:nvPr>
        </p:nvGraphicFramePr>
        <p:xfrm>
          <a:off x="266700" y="1353538"/>
          <a:ext cx="3458675" cy="172046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</a:rPr>
                        <a:t>1-5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</a:rPr>
                        <a:t>STAR Testing Week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518491278"/>
              </p:ext>
            </p:extLst>
          </p:nvPr>
        </p:nvGraphicFramePr>
        <p:xfrm>
          <a:off x="258464" y="3709611"/>
          <a:ext cx="3458675" cy="220853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277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55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 dirty="0">
                          <a:latin typeface="Comfortaa"/>
                        </a:rPr>
                        <a:t>Module 3.3 test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 dirty="0">
                          <a:latin typeface="Comfortaa"/>
                        </a:rPr>
                        <a:t>Spelling test (at, sat, am)</a:t>
                      </a:r>
                    </a:p>
                    <a:p>
                      <a:pPr marL="0" marR="0" lvl="3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None/>
                      </a:pPr>
                      <a:endParaRPr lang="en-US" sz="14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55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400" u="none" strike="noStrike" cap="none" dirty="0">
                          <a:latin typeface="Comfortaa"/>
                        </a:rPr>
                        <a:t>Lesson 11-12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712935541"/>
              </p:ext>
            </p:extLst>
          </p:nvPr>
        </p:nvGraphicFramePr>
        <p:xfrm>
          <a:off x="3803200" y="3293912"/>
          <a:ext cx="3676650" cy="265965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63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GOOGLE CLASSROOM</a:t>
                      </a:r>
                      <a:endParaRPr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0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We will update you when we get more information on when our google classrooms will be up and running. </a:t>
                      </a:r>
                      <a:endParaRPr b="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62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1424395956"/>
              </p:ext>
            </p:extLst>
          </p:nvPr>
        </p:nvGraphicFramePr>
        <p:xfrm>
          <a:off x="267176" y="6219686"/>
          <a:ext cx="3458675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93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25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2D shapes/Positional words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9274" y="4837092"/>
            <a:ext cx="1187002" cy="118700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3  Week 3: My Community Heros 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2671832223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S/s/ and s /z/ nouns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-ad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2286745418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What makes a community?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2829252737"/>
              </p:ext>
            </p:extLst>
          </p:nvPr>
        </p:nvGraphicFramePr>
        <p:xfrm>
          <a:off x="224238" y="3704049"/>
          <a:ext cx="2240200" cy="146298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0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43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Did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In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put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60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200844870"/>
              </p:ext>
            </p:extLst>
          </p:nvPr>
        </p:nvGraphicFramePr>
        <p:xfrm>
          <a:off x="2564074" y="4552299"/>
          <a:ext cx="4943425" cy="216381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community, location, neighbor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hope, wonderful, worried</a:t>
                      </a: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A Bucket of Blessings and Bo and Peter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3787450351"/>
              </p:ext>
            </p:extLst>
          </p:nvPr>
        </p:nvGraphicFramePr>
        <p:xfrm>
          <a:off x="2564074" y="6909811"/>
          <a:ext cx="4956226" cy="23500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60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3979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sz="1800" dirty="0">
                          <a:latin typeface="Comfortaa"/>
                          <a:ea typeface="Comfortaa"/>
                          <a:cs typeface="Comfortaa"/>
                        </a:rPr>
                        <a:t>At</a:t>
                      </a: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sz="1800" dirty="0">
                          <a:latin typeface="Comfortaa"/>
                          <a:ea typeface="Comfortaa"/>
                          <a:cs typeface="Comfortaa"/>
                        </a:rPr>
                        <a:t>Sat</a:t>
                      </a: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sz="1800" dirty="0">
                          <a:latin typeface="Comfortaa"/>
                          <a:ea typeface="Comfortaa"/>
                          <a:cs typeface="Comfortaa"/>
                        </a:rPr>
                        <a:t>Am</a:t>
                      </a: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/>
              <a:t> Belonging</a:t>
            </a:r>
            <a:endParaRPr lang="en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-US" sz="2600" dirty="0" err="1">
                <a:latin typeface="Impact"/>
                <a:ea typeface="Impact"/>
                <a:cs typeface="Impact"/>
                <a:sym typeface="Impact"/>
              </a:rPr>
              <a:t>N</a:t>
            </a:r>
            <a:r>
              <a:rPr lang="en-US" sz="2400" dirty="0" err="1">
                <a:latin typeface="Impact"/>
                <a:ea typeface="Impact"/>
                <a:cs typeface="Impact"/>
                <a:sym typeface="Impact"/>
              </a:rPr>
              <a:t>osostros</a:t>
            </a:r>
            <a:r>
              <a:rPr lang="en-US" sz="2400" dirty="0">
                <a:latin typeface="Impact"/>
                <a:ea typeface="Impact"/>
                <a:cs typeface="Impact"/>
                <a:sym typeface="Impact"/>
              </a:rPr>
              <a:t> </a:t>
            </a:r>
            <a:r>
              <a:rPr lang="en-US" sz="2400" dirty="0" err="1">
                <a:latin typeface="Impact"/>
                <a:ea typeface="Impact"/>
                <a:cs typeface="Impact"/>
                <a:sym typeface="Impact"/>
              </a:rPr>
              <a:t>Somos</a:t>
            </a:r>
            <a:r>
              <a:rPr lang="en-US" sz="2400" dirty="0">
                <a:latin typeface="Impact"/>
                <a:ea typeface="Impact"/>
                <a:cs typeface="Impact"/>
                <a:sym typeface="Impact"/>
              </a:rPr>
              <a:t> </a:t>
            </a:r>
            <a:r>
              <a:rPr lang="en-US" sz="2400" dirty="0" err="1">
                <a:latin typeface="Impact"/>
                <a:ea typeface="Impact"/>
                <a:cs typeface="Impact"/>
                <a:sym typeface="Impact"/>
              </a:rPr>
              <a:t>Supér</a:t>
            </a:r>
            <a:r>
              <a:rPr lang="en" sz="2400" dirty="0">
                <a:latin typeface="Impact"/>
                <a:ea typeface="Impact"/>
                <a:cs typeface="Impact"/>
                <a:sym typeface="Impact"/>
              </a:rPr>
              <a:t>heroes</a:t>
            </a: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-US" sz="1200" dirty="0">
                <a:latin typeface="Oswald"/>
                <a:ea typeface="Roboto Mono"/>
                <a:cs typeface="Impact"/>
              </a:rPr>
              <a:t>Los </a:t>
            </a:r>
            <a:r>
              <a:rPr lang="en-US" sz="1200" dirty="0" err="1">
                <a:latin typeface="Oswald"/>
                <a:ea typeface="Roboto Mono"/>
                <a:cs typeface="Impact"/>
              </a:rPr>
              <a:t>estudiantes</a:t>
            </a:r>
            <a:r>
              <a:rPr lang="en-US" sz="1200" dirty="0">
                <a:latin typeface="Oswald"/>
                <a:ea typeface="Roboto Mono"/>
                <a:cs typeface="Impact"/>
              </a:rPr>
              <a:t> </a:t>
            </a:r>
            <a:r>
              <a:rPr lang="en-US" sz="1200" dirty="0" err="1">
                <a:latin typeface="Oswald"/>
                <a:ea typeface="Roboto Mono"/>
                <a:cs typeface="Impact"/>
              </a:rPr>
              <a:t>usan</a:t>
            </a:r>
            <a:r>
              <a:rPr lang="en-US" sz="1200" dirty="0">
                <a:latin typeface="Oswald"/>
                <a:ea typeface="Roboto Mono"/>
                <a:cs typeface="Impact"/>
              </a:rPr>
              <a:t> sus super </a:t>
            </a:r>
            <a:r>
              <a:rPr lang="en-US" sz="1200" dirty="0" err="1">
                <a:latin typeface="Oswald"/>
                <a:ea typeface="Roboto Mono"/>
                <a:cs typeface="Impact"/>
              </a:rPr>
              <a:t>poderes</a:t>
            </a:r>
            <a:r>
              <a:rPr lang="en-US" sz="1200" dirty="0">
                <a:latin typeface="Oswald"/>
                <a:ea typeface="Roboto Mono"/>
                <a:cs typeface="Impact"/>
              </a:rPr>
              <a:t> para </a:t>
            </a:r>
            <a:r>
              <a:rPr lang="en-US" sz="1200" dirty="0" err="1">
                <a:latin typeface="Oswald"/>
                <a:ea typeface="Roboto Mono"/>
                <a:cs typeface="Impact"/>
              </a:rPr>
              <a:t>participar</a:t>
            </a:r>
            <a:r>
              <a:rPr lang="en-US" sz="1200" dirty="0">
                <a:latin typeface="Oswald"/>
                <a:ea typeface="Roboto Mono"/>
                <a:cs typeface="Impact"/>
              </a:rPr>
              <a:t> </a:t>
            </a:r>
            <a:r>
              <a:rPr lang="en-US" sz="1200" dirty="0" err="1">
                <a:latin typeface="Oswald"/>
                <a:ea typeface="Roboto Mono"/>
                <a:cs typeface="Impact"/>
              </a:rPr>
              <a:t>en</a:t>
            </a:r>
            <a:r>
              <a:rPr lang="en-US" sz="1200" dirty="0">
                <a:latin typeface="Oswald"/>
                <a:ea typeface="Roboto Mono"/>
                <a:cs typeface="Impact"/>
              </a:rPr>
              <a:t> la </a:t>
            </a:r>
            <a:r>
              <a:rPr lang="en-US" sz="1200" dirty="0" err="1">
                <a:latin typeface="Oswald"/>
                <a:ea typeface="Roboto Mono"/>
                <a:cs typeface="Impact"/>
              </a:rPr>
              <a:t>lectura</a:t>
            </a:r>
            <a:r>
              <a:rPr lang="en" sz="1400" dirty="0">
                <a:latin typeface="Oswald"/>
                <a:ea typeface="Roboto Mono"/>
                <a:cs typeface="Impact"/>
              </a:rPr>
              <a:t>!</a:t>
            </a:r>
            <a:endParaRPr lang="en" sz="1800" dirty="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fortaa"/>
                <a:ea typeface="Comfortaa"/>
                <a:cs typeface="Comfortaa"/>
                <a:sym typeface="Comfortaa"/>
              </a:rPr>
              <a:t>Boletin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fortaa"/>
                <a:ea typeface="Comfortaa"/>
                <a:cs typeface="Comfortaa"/>
                <a:sym typeface="Comfortaa"/>
              </a:rPr>
              <a:t>Informativo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fortaa"/>
                <a:ea typeface="Comfortaa"/>
                <a:cs typeface="Comfortaa"/>
                <a:sym typeface="Comfortaa"/>
              </a:rPr>
              <a:t> Kinder</a:t>
            </a:r>
            <a:r>
              <a:rPr kumimoji="0" lang="e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fortaa"/>
                <a:ea typeface="Comfortaa"/>
                <a:cs typeface="Comfortaa"/>
                <a:sym typeface="Comfortaa"/>
              </a:rPr>
              <a:t>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1-5</a:t>
            </a:r>
            <a:r>
              <a:rPr kumimoji="0" lang="e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fortaa"/>
                <a:ea typeface="Comfortaa"/>
                <a:cs typeface="Comfortaa"/>
                <a:sym typeface="Comfortaa"/>
              </a:rPr>
              <a:t> </a:t>
            </a:r>
            <a:r>
              <a:rPr lang="en-US" dirty="0" err="1">
                <a:latin typeface="Comfortaa"/>
                <a:ea typeface="Comfortaa"/>
                <a:cs typeface="Comfortaa"/>
                <a:sym typeface="Comfortaa"/>
              </a:rPr>
              <a:t>Noviembre</a:t>
            </a:r>
            <a:r>
              <a:rPr kumimoji="0" lang="e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fortaa"/>
                <a:ea typeface="Comfortaa"/>
                <a:cs typeface="Comfortaa"/>
                <a:sym typeface="Comfortaa"/>
              </a:rPr>
              <a:t>, 2021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462780973"/>
              </p:ext>
            </p:extLst>
          </p:nvPr>
        </p:nvGraphicFramePr>
        <p:xfrm>
          <a:off x="266700" y="1353538"/>
          <a:ext cx="3458675" cy="193382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FECHAS IMPORTANTES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err="1">
                          <a:latin typeface="Comfortaa"/>
                          <a:ea typeface="Comfortaa"/>
                          <a:cs typeface="Comfortaa"/>
                        </a:rPr>
                        <a:t>Desayuno</a:t>
                      </a:r>
                      <a:r>
                        <a:rPr lang="en-US" sz="1200" dirty="0">
                          <a:latin typeface="Comfortaa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-US" sz="1200" dirty="0" err="1">
                          <a:latin typeface="Comfortaa"/>
                          <a:ea typeface="Comfortaa"/>
                          <a:cs typeface="Comfortaa"/>
                        </a:rPr>
                        <a:t>Termina</a:t>
                      </a:r>
                      <a:r>
                        <a:rPr lang="en-US" sz="1200" dirty="0">
                          <a:latin typeface="Comfortaa"/>
                          <a:ea typeface="Comfortaa"/>
                          <a:cs typeface="Comfortaa"/>
                        </a:rPr>
                        <a:t> a las </a:t>
                      </a: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1-5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Comfortaa"/>
                        </a:rPr>
                        <a:t>La </a:t>
                      </a:r>
                      <a:r>
                        <a:rPr lang="en-US" sz="1200" dirty="0" err="1">
                          <a:latin typeface="Comfortaa"/>
                        </a:rPr>
                        <a:t>semana</a:t>
                      </a:r>
                      <a:r>
                        <a:rPr lang="en-US" sz="1200" dirty="0">
                          <a:latin typeface="Comfortaa"/>
                        </a:rPr>
                        <a:t> de exam STAR</a:t>
                      </a:r>
                      <a:endParaRPr lang="en-US" sz="2000" dirty="0"/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 EXPERTO </a:t>
                      </a:r>
                      <a:r>
                        <a:rPr lang="en-US" sz="12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en</a:t>
                      </a:r>
                      <a:r>
                        <a:rPr lang="en-US" sz="12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r>
                        <a:rPr lang="en-US" sz="12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cualquier</a:t>
                      </a:r>
                      <a:r>
                        <a:rPr lang="en-US" sz="12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r>
                        <a:rPr lang="en-US" sz="12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cosa</a:t>
                      </a:r>
                      <a:r>
                        <a:rPr lang="en-US" sz="12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r>
                        <a:rPr lang="en-US" sz="12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fue</a:t>
                      </a:r>
                      <a:r>
                        <a:rPr lang="en-US" sz="12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una </a:t>
                      </a:r>
                      <a:r>
                        <a:rPr lang="en-US" sz="12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vez</a:t>
                      </a:r>
                      <a:r>
                        <a:rPr lang="en-US" sz="12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un </a:t>
                      </a:r>
                      <a:r>
                        <a:rPr lang="en-US" sz="12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principiante</a:t>
                      </a: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!</a:t>
                      </a:r>
                      <a:endParaRPr sz="12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62138917"/>
              </p:ext>
            </p:extLst>
          </p:nvPr>
        </p:nvGraphicFramePr>
        <p:xfrm>
          <a:off x="3803200" y="1345924"/>
          <a:ext cx="3676650" cy="21030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9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LA TERA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Lun. –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2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Jueves</a:t>
                      </a: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Página</a:t>
                      </a: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de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práctic</a:t>
                      </a: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semanal</a:t>
                      </a:r>
                      <a:endParaRPr lang="en-US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Pógina</a:t>
                      </a: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de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Práctica</a:t>
                      </a: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de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Matemática</a:t>
                      </a:r>
                      <a:endParaRPr lang="en-US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Practicar</a:t>
                      </a: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la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Lectura</a:t>
                      </a: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de Palabras de la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Carpeta</a:t>
                      </a: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roja</a:t>
                      </a:r>
                      <a:endParaRPr lang="en-US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Leer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diariamente</a:t>
                      </a: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10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Minutos</a:t>
                      </a: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289266527"/>
              </p:ext>
            </p:extLst>
          </p:nvPr>
        </p:nvGraphicFramePr>
        <p:xfrm>
          <a:off x="258464" y="3432020"/>
          <a:ext cx="3458675" cy="211021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1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PRUEBAS DE ESTA SEMANA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904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3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  <a:tabLst/>
                        <a:defRPr/>
                      </a:pPr>
                      <a:r>
                        <a:rPr lang="en-US" sz="1400" u="none" strike="noStrike" cap="none" dirty="0" err="1">
                          <a:latin typeface="Comfortaa"/>
                        </a:rPr>
                        <a:t>Módulo</a:t>
                      </a:r>
                      <a:r>
                        <a:rPr lang="en-US" sz="1400" u="none" strike="noStrike" cap="none" dirty="0">
                          <a:latin typeface="Comfortaa"/>
                        </a:rPr>
                        <a:t> 3.3 - Examen</a:t>
                      </a:r>
                    </a:p>
                    <a:p>
                      <a:pPr marL="285750" marR="0" lvl="3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400" u="none" strike="noStrike" cap="none" dirty="0">
                          <a:latin typeface="Comfortaa"/>
                        </a:rPr>
                        <a:t>Las Palabras de </a:t>
                      </a:r>
                      <a:r>
                        <a:rPr lang="en-US" sz="1400" u="none" strike="noStrike" cap="none" dirty="0" err="1">
                          <a:latin typeface="Comfortaa"/>
                        </a:rPr>
                        <a:t>Ortografia</a:t>
                      </a:r>
                      <a:r>
                        <a:rPr lang="en-US" sz="1400" u="none" strike="noStrike" cap="none" dirty="0">
                          <a:latin typeface="Comfortaa"/>
                        </a:rPr>
                        <a:t> – Examen  (at, sat, am)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2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lang="en-US" sz="1400" u="none" strike="noStrike" cap="none" dirty="0">
                          <a:latin typeface="Comfortaa"/>
                        </a:rPr>
                        <a:t>Examen de </a:t>
                      </a:r>
                      <a:r>
                        <a:rPr lang="en-US" sz="1400" u="none" strike="noStrike" cap="none" dirty="0" err="1">
                          <a:latin typeface="Comfortaa"/>
                        </a:rPr>
                        <a:t>leccion</a:t>
                      </a:r>
                      <a:r>
                        <a:rPr lang="en-US" sz="1400" u="none" strike="noStrike" cap="none" dirty="0">
                          <a:latin typeface="Comfortaa"/>
                        </a:rPr>
                        <a:t> 11-12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2819794968"/>
              </p:ext>
            </p:extLst>
          </p:nvPr>
        </p:nvGraphicFramePr>
        <p:xfrm>
          <a:off x="3803200" y="3587824"/>
          <a:ext cx="3676650" cy="265965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63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AULA DE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GOOGLE</a:t>
                      </a:r>
                      <a:endParaRPr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0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Le </a:t>
                      </a:r>
                      <a:r>
                        <a:rPr lang="en-US" b="0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informaremos</a:t>
                      </a:r>
                      <a:r>
                        <a:rPr lang="en-US" b="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-US" b="0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cuando</a:t>
                      </a:r>
                      <a:r>
                        <a:rPr lang="en-US" b="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sus aulas de Google </a:t>
                      </a:r>
                      <a:r>
                        <a:rPr lang="en-US" b="0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estén</a:t>
                      </a:r>
                      <a:r>
                        <a:rPr lang="en-US" b="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-US" b="0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listas</a:t>
                      </a:r>
                      <a:r>
                        <a:rPr lang="en-US" b="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para padres y </a:t>
                      </a:r>
                      <a:r>
                        <a:rPr lang="en-US" b="0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estudiantes</a:t>
                      </a:r>
                      <a:r>
                        <a:rPr lang="en" b="0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. </a:t>
                      </a:r>
                      <a:endParaRPr b="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62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1693386829"/>
              </p:ext>
            </p:extLst>
          </p:nvPr>
        </p:nvGraphicFramePr>
        <p:xfrm>
          <a:off x="255287" y="5616941"/>
          <a:ext cx="3458675" cy="178050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893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</a:t>
                      </a:r>
                      <a:r>
                        <a:rPr lang="en-US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ECCIONES DE </a:t>
                      </a:r>
                      <a:r>
                        <a:rPr lang="en-US" sz="1400" u="none" strike="noStrike" cap="none" dirty="0">
                          <a:latin typeface="Comfortaa" panose="020B0604020202020204" charset="0"/>
                          <a:ea typeface="Comfortaa"/>
                          <a:cs typeface="Comfortaa"/>
                          <a:sym typeface="Comfortaa"/>
                        </a:rPr>
                        <a:t>M</a:t>
                      </a:r>
                      <a:r>
                        <a:rPr lang="en-U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omfortaa" panose="020B0604020202020204" charset="0"/>
                          <a:ea typeface="Arial"/>
                          <a:cs typeface="Arial"/>
                          <a:sym typeface="Arial"/>
                        </a:rPr>
                        <a:t>ATEMÁTICAS</a:t>
                      </a:r>
                      <a:endParaRPr sz="1400" u="none" strike="noStrike" cap="none" dirty="0">
                        <a:latin typeface="Comfortaa" panose="020B0604020202020204" charset="0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252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sz="1200" dirty="0" err="1">
                          <a:latin typeface="Comfortaa"/>
                        </a:rPr>
                        <a:t>Formas</a:t>
                      </a:r>
                      <a:r>
                        <a:rPr lang="en-US" sz="1200" dirty="0">
                          <a:latin typeface="Comfortaa"/>
                        </a:rPr>
                        <a:t> </a:t>
                      </a:r>
                      <a:r>
                        <a:rPr lang="en" sz="1200" dirty="0">
                          <a:latin typeface="Comfortaa"/>
                        </a:rPr>
                        <a:t>2D/</a:t>
                      </a:r>
                      <a:r>
                        <a:rPr lang="en-US" sz="1200" dirty="0">
                          <a:latin typeface="Comfortaa"/>
                        </a:rPr>
                        <a:t>Palabras </a:t>
                      </a:r>
                      <a:r>
                        <a:rPr lang="en-US" sz="1200" dirty="0" err="1">
                          <a:latin typeface="Comfortaa"/>
                        </a:rPr>
                        <a:t>Posicionales</a:t>
                      </a:r>
                      <a:r>
                        <a:rPr lang="en-US" sz="1200" dirty="0">
                          <a:latin typeface="Comfortaa"/>
                        </a:rPr>
                        <a:t> (</a:t>
                      </a:r>
                      <a:r>
                        <a:rPr lang="en-US" sz="1200" dirty="0" err="1">
                          <a:latin typeface="Comfortaa"/>
                        </a:rPr>
                        <a:t>en.arriba,debajo,abajo,derecho,izquierda</a:t>
                      </a:r>
                      <a:r>
                        <a:rPr lang="en-US" sz="1200" dirty="0">
                          <a:latin typeface="Comfortaa"/>
                        </a:rPr>
                        <a:t>)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</a:rPr>
                        <a:t>Escribir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as o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</a:rPr>
                        <a:t>Menos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s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compo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n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e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r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 n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ú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e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r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o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s 3-10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1329817177"/>
              </p:ext>
            </p:extLst>
          </p:nvPr>
        </p:nvGraphicFramePr>
        <p:xfrm>
          <a:off x="3777652" y="6136455"/>
          <a:ext cx="3676650" cy="272760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531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</a:t>
                      </a:r>
                      <a:r>
                        <a:rPr lang="en-US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CORDATORIOS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0917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Por Favor </a:t>
                      </a:r>
                      <a:r>
                        <a:rPr lang="en-US" sz="20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asegurese</a:t>
                      </a:r>
                      <a:r>
                        <a:rPr lang="en-US" sz="20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que </a:t>
                      </a:r>
                      <a:r>
                        <a:rPr lang="en-US" sz="20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todo</a:t>
                      </a:r>
                      <a:r>
                        <a:rPr lang="en-US" sz="20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el </a:t>
                      </a:r>
                      <a:r>
                        <a:rPr lang="en-US" sz="20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dinero</a:t>
                      </a:r>
                      <a:r>
                        <a:rPr lang="en-US" sz="20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sea </a:t>
                      </a:r>
                      <a:r>
                        <a:rPr lang="en-US" sz="20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enviado</a:t>
                      </a:r>
                      <a:r>
                        <a:rPr lang="en-US" sz="20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r>
                        <a:rPr lang="en-US" sz="20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en</a:t>
                      </a:r>
                      <a:r>
                        <a:rPr lang="en-US" sz="20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el folder </a:t>
                      </a:r>
                      <a:r>
                        <a:rPr lang="en-US" sz="20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azul</a:t>
                      </a:r>
                      <a:r>
                        <a:rPr lang="en-US" sz="20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de </a:t>
                      </a:r>
                      <a:r>
                        <a:rPr lang="en-US" sz="20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r>
                        <a:rPr lang="en-US" sz="20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r>
                        <a:rPr lang="en-US" sz="20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hijo</a:t>
                      </a:r>
                      <a:r>
                        <a:rPr lang="en-US" sz="20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r>
                        <a:rPr lang="en-US" sz="20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etiquetado</a:t>
                      </a:r>
                      <a:r>
                        <a:rPr lang="en-US" sz="20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y </a:t>
                      </a:r>
                      <a:r>
                        <a:rPr lang="en-US" sz="20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sellado</a:t>
                      </a:r>
                      <a:r>
                        <a:rPr lang="en" sz="20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.</a:t>
                      </a:r>
                    </a:p>
                    <a:p>
                      <a:pPr rtl="0"/>
                      <a:r>
                        <a:rPr lang="es-E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omfortaa" panose="020B0604020202020204" charset="0"/>
                          <a:ea typeface="Arial"/>
                          <a:cs typeface="Arial"/>
                          <a:sym typeface="Arial"/>
                        </a:rPr>
                        <a:t>Si su hijo está ausente, envíe una excusa indicando la siguiente información: nombre del niño, fecha de la ausencia, nombre del maestro y motivo de la ausencia </a:t>
                      </a:r>
                      <a:endParaRPr lang="es-ES" sz="1400" b="0" i="0" u="none" strike="noStrike" cap="none" dirty="0">
                        <a:solidFill>
                          <a:srgbClr val="000000"/>
                        </a:solidFill>
                        <a:effectLst/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4" name="Google Shape;7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9274" y="4837092"/>
            <a:ext cx="1187002" cy="118700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868087"/>
              </p:ext>
            </p:extLst>
          </p:nvPr>
        </p:nvGraphicFramePr>
        <p:xfrm>
          <a:off x="250356" y="7552967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SEGURIDAD EN LA ESCUELA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Asegurese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que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su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hijo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use una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máscara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Diariamente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189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</a:t>
            </a:r>
            <a:r>
              <a:rPr lang="en-US" sz="2600" dirty="0">
                <a:latin typeface="Oswald"/>
                <a:ea typeface="Oswald"/>
                <a:cs typeface="Oswald"/>
                <a:sym typeface="Oswald"/>
              </a:rPr>
              <a:t>ó</a:t>
            </a: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dul</a:t>
            </a:r>
            <a:r>
              <a:rPr lang="en-US" sz="2600" dirty="0">
                <a:latin typeface="Oswald"/>
                <a:ea typeface="Oswald"/>
                <a:cs typeface="Oswald"/>
                <a:sym typeface="Oswald"/>
              </a:rPr>
              <a:t>o</a:t>
            </a: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 3  </a:t>
            </a:r>
            <a:r>
              <a:rPr lang="en-US" sz="2600" dirty="0" err="1">
                <a:latin typeface="Oswald"/>
                <a:ea typeface="Oswald"/>
                <a:cs typeface="Oswald"/>
                <a:sym typeface="Oswald"/>
              </a:rPr>
              <a:t>Semana</a:t>
            </a: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 2: </a:t>
            </a:r>
            <a:br>
              <a:rPr lang="en" sz="2600" dirty="0">
                <a:latin typeface="Oswald"/>
                <a:ea typeface="Oswald"/>
                <a:cs typeface="Oswald"/>
                <a:sym typeface="Oswald"/>
              </a:rPr>
            </a:br>
            <a:r>
              <a:rPr lang="en-US" sz="2600" dirty="0" err="1">
                <a:latin typeface="Oswald"/>
                <a:ea typeface="Oswald"/>
                <a:cs typeface="Oswald"/>
                <a:sym typeface="Oswald"/>
              </a:rPr>
              <a:t>Héroes</a:t>
            </a:r>
            <a:r>
              <a:rPr lang="en-US" sz="2600" dirty="0">
                <a:latin typeface="Oswald"/>
                <a:ea typeface="Oswald"/>
                <a:cs typeface="Oswald"/>
                <a:sym typeface="Oswald"/>
              </a:rPr>
              <a:t> de la </a:t>
            </a: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Comuni</a:t>
            </a:r>
            <a:r>
              <a:rPr lang="en-US" sz="2600" dirty="0">
                <a:latin typeface="Oswald"/>
                <a:ea typeface="Oswald"/>
                <a:cs typeface="Oswald"/>
                <a:sym typeface="Oswald"/>
              </a:rPr>
              <a:t>dad</a:t>
            </a: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 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/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25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Comfortaa" panose="020B0604020202020204" charset="0"/>
                          <a:ea typeface="Arial"/>
                          <a:cs typeface="Arial"/>
                          <a:sym typeface="Arial"/>
                        </a:rPr>
                        <a:t>FÓNICA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</a:t>
                      </a:r>
                      <a:r>
                        <a:rPr lang="en-US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ir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Letr</a:t>
                      </a:r>
                      <a:r>
                        <a:rPr lang="en-US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a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s: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Rr </a:t>
                      </a:r>
                      <a:r>
                        <a:rPr lang="en-US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y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Ff </a:t>
                      </a:r>
                      <a:r>
                        <a:rPr lang="en-US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Familia de palabras ap</a:t>
                      </a:r>
                      <a:endParaRPr lang="en" sz="1400" b="1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/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PREGUNTAS ESENCIALES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Que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</a:rPr>
                        <a:t>hace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 una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</a:rPr>
                        <a:t>Comunidad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?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/>
        </p:nvGraphicFramePr>
        <p:xfrm>
          <a:off x="224238" y="3704049"/>
          <a:ext cx="2240200" cy="14020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0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2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PALABRAS QUE SABER</a:t>
                      </a:r>
                      <a:endParaRPr sz="12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43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Ran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He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she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60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/>
        </p:nvGraphicFramePr>
        <p:xfrm>
          <a:off x="2564074" y="4552299"/>
          <a:ext cx="4943425" cy="224793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</a:t>
                      </a:r>
                      <a:r>
                        <a:rPr lang="en-US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IO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Grandes Palabras de 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IDEA: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comuni</a:t>
                      </a:r>
                      <a:r>
                        <a:rPr lang="en-US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dad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, loca</a:t>
                      </a:r>
                      <a:r>
                        <a:rPr lang="en-US" sz="1400" b="1" u="none" strike="noStrike" cap="none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lización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, </a:t>
                      </a:r>
                      <a:r>
                        <a:rPr lang="en-US" sz="1400" b="1" u="none" strike="noStrike" cap="none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vecino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</a:t>
                      </a:r>
                      <a:r>
                        <a:rPr lang="en-US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ALABRAS DE PODER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ocupado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,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ayuda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, </a:t>
                      </a:r>
                      <a:r>
                        <a:rPr lang="en-US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vecindario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-US" b="1" dirty="0" err="1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Libros</a:t>
                      </a: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: Quinito's Neighborhood 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y</a:t>
                      </a: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 The Alphabet from the Sky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/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LECTURA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Tipo: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</a:rPr>
                        <a:t>Ficcián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Elements de la Historia :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Personaje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,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Escenario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,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Eventos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</a:rPr>
                        <a:t>Texto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</a:rPr>
                        <a:t>Informativo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</a:rPr>
                        <a:t>Comprensión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</a:rPr>
                        <a:t>auditiva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Part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e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s 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de un Libro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</a:rPr>
                        <a:t>Discusiones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 c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olaborativ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as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/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35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</a:t>
                      </a:r>
                      <a:r>
                        <a:rPr lang="en-US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SI</a:t>
                      </a:r>
                      <a:r>
                        <a:rPr lang="es-ES" sz="16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omfortaa" panose="020B0604020202020204" charset="0"/>
                          <a:ea typeface="Arial"/>
                          <a:cs typeface="Arial"/>
                          <a:sym typeface="Arial"/>
                        </a:rPr>
                        <a:t>ÓN</a:t>
                      </a:r>
                      <a:r>
                        <a:rPr lang="es-ES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637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Letr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a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 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y 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son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d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o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Qq-Zz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/>
        </p:nvGraphicFramePr>
        <p:xfrm>
          <a:off x="194310" y="6456806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ESCRITURA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Sustantivos y Verbos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Personajes</a:t>
                      </a: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/</a:t>
                      </a:r>
                      <a:r>
                        <a:rPr lang="en-US" sz="1400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EscenarioHistorias</a:t>
                      </a:r>
                      <a:r>
                        <a:rPr lang="en-US" sz="1400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Narativ</a:t>
                      </a:r>
                      <a:r>
                        <a:rPr lang="en-US" sz="1400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a</a:t>
                      </a: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/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24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9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LA CONCIENCIA </a:t>
                      </a: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Comfortaa" panose="020B0604020202020204" charset="0"/>
                          <a:ea typeface="Arial"/>
                          <a:cs typeface="Arial"/>
                          <a:sym typeface="Arial"/>
                        </a:rPr>
                        <a:t>FONÉMICO</a:t>
                      </a:r>
                      <a:r>
                        <a:rPr lang="en-US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</a:t>
                      </a:r>
                      <a:r>
                        <a:rPr lang="en-US" dirty="0" err="1">
                          <a:latin typeface="Comfortaa"/>
                        </a:rPr>
                        <a:t>icar</a:t>
                      </a:r>
                      <a:r>
                        <a:rPr lang="en-US" dirty="0">
                          <a:latin typeface="Comfortaa"/>
                        </a:rPr>
                        <a:t> </a:t>
                      </a:r>
                      <a:r>
                        <a:rPr lang="en" dirty="0">
                          <a:latin typeface="Comfortaa"/>
                        </a:rPr>
                        <a:t>R</a:t>
                      </a:r>
                      <a:r>
                        <a:rPr lang="en-US" dirty="0" err="1">
                          <a:latin typeface="Comfortaa"/>
                        </a:rPr>
                        <a:t>i</a:t>
                      </a:r>
                      <a:r>
                        <a:rPr lang="en" dirty="0">
                          <a:latin typeface="Comfortaa"/>
                        </a:rPr>
                        <a:t>m</a:t>
                      </a:r>
                      <a:r>
                        <a:rPr lang="en-US" dirty="0">
                          <a:latin typeface="Comfortaa"/>
                        </a:rPr>
                        <a:t>a</a:t>
                      </a:r>
                      <a:r>
                        <a:rPr lang="en" dirty="0">
                          <a:latin typeface="Comfortaa"/>
                        </a:rPr>
                        <a:t>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</a:t>
                      </a:r>
                      <a:r>
                        <a:rPr lang="en-US" dirty="0" err="1">
                          <a:latin typeface="Comfortaa"/>
                        </a:rPr>
                        <a:t>icar</a:t>
                      </a:r>
                      <a:r>
                        <a:rPr lang="en-US" dirty="0">
                          <a:latin typeface="Comfortaa"/>
                        </a:rPr>
                        <a:t> </a:t>
                      </a:r>
                      <a:r>
                        <a:rPr lang="en" dirty="0">
                          <a:latin typeface="Comfortaa"/>
                        </a:rPr>
                        <a:t>S</a:t>
                      </a:r>
                      <a:r>
                        <a:rPr lang="en-US" dirty="0" err="1">
                          <a:latin typeface="Comfortaa"/>
                        </a:rPr>
                        <a:t>ílabas</a:t>
                      </a:r>
                      <a:r>
                        <a:rPr lang="en" dirty="0">
                          <a:latin typeface="Comfortaa"/>
                        </a:rPr>
                        <a:t>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comienzo., Medi</a:t>
                      </a:r>
                      <a:r>
                        <a:rPr lang="en-US" dirty="0">
                          <a:latin typeface="Comfortaa"/>
                        </a:rPr>
                        <a:t>o</a:t>
                      </a:r>
                      <a:r>
                        <a:rPr lang="en" dirty="0">
                          <a:latin typeface="Comfortaa"/>
                        </a:rPr>
                        <a:t>, </a:t>
                      </a:r>
                      <a:r>
                        <a:rPr lang="en-US" dirty="0" err="1">
                          <a:latin typeface="Comfortaa"/>
                        </a:rPr>
                        <a:t>Sonido</a:t>
                      </a:r>
                      <a:r>
                        <a:rPr lang="en-US" dirty="0">
                          <a:latin typeface="Comfortaa"/>
                        </a:rPr>
                        <a:t> </a:t>
                      </a:r>
                      <a:r>
                        <a:rPr lang="en" dirty="0">
                          <a:latin typeface="Comfortaa"/>
                        </a:rPr>
                        <a:t>Final 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/>
        </p:nvGraphicFramePr>
        <p:xfrm>
          <a:off x="2564074" y="6909811"/>
          <a:ext cx="4956226" cy="23500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608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ORTOGRAFIA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3979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*La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lista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de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parabras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de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ortografía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se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enviara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a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mediado</a:t>
                      </a: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de 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Noviembre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”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.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" dirty="0"/>
              <a:t>MENTALIDAD DE APRENDIZAJE</a:t>
            </a:r>
            <a:r>
              <a:rPr kumimoji="0" lang="e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:</a:t>
            </a:r>
            <a:r>
              <a:rPr kumimoji="0" lang="e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</a:t>
            </a: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Pertenecer</a:t>
            </a:r>
            <a:endParaRPr kumimoji="0" lang="en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929140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712</Words>
  <Application>Microsoft Macintosh PowerPoint</Application>
  <PresentationFormat>Custom</PresentationFormat>
  <Paragraphs>146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Wingdings</vt:lpstr>
      <vt:lpstr>Comfortaa</vt:lpstr>
      <vt:lpstr>Impact</vt:lpstr>
      <vt:lpstr>Oswald</vt:lpstr>
      <vt:lpstr>Roboto Mono</vt:lpstr>
      <vt:lpstr>Simple Light</vt:lpstr>
      <vt:lpstr>We are SUPERheroes! Students Using their Powers to Engage in Reading!</vt:lpstr>
      <vt:lpstr>Module 3  Week 3: My Community Heros </vt:lpstr>
      <vt:lpstr>Nosostros Somos Supérheroes! Los estudiantes usan sus super poderes para participar en la lectura!</vt:lpstr>
      <vt:lpstr>Módulo 3  Semana 2:  Héroes de la Comunidad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Shirley, Martha</cp:lastModifiedBy>
  <cp:revision>604</cp:revision>
  <cp:lastPrinted>2021-09-22T14:42:24Z</cp:lastPrinted>
  <dcterms:modified xsi:type="dcterms:W3CDTF">2021-10-28T14:15:23Z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